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3" r:id="rId5"/>
    <p:sldId id="265" r:id="rId6"/>
    <p:sldId id="264" r:id="rId7"/>
    <p:sldId id="272" r:id="rId8"/>
    <p:sldId id="271" r:id="rId9"/>
    <p:sldId id="270" r:id="rId10"/>
    <p:sldId id="269" r:id="rId11"/>
    <p:sldId id="268" r:id="rId12"/>
    <p:sldId id="267" r:id="rId13"/>
    <p:sldId id="266" r:id="rId14"/>
    <p:sldId id="262" r:id="rId15"/>
    <p:sldId id="26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A2C7D5-6EBF-40E1-9EA6-6DA31094DCB8}">
          <p14:sldIdLst>
            <p14:sldId id="258"/>
            <p14:sldId id="259"/>
          </p14:sldIdLst>
        </p14:section>
        <p14:section name="Introductions" id="{6668FE69-FD11-427E-B3EC-8871D3A563F0}">
          <p14:sldIdLst>
            <p14:sldId id="260"/>
            <p14:sldId id="263"/>
            <p14:sldId id="265"/>
            <p14:sldId id="264"/>
            <p14:sldId id="272"/>
            <p14:sldId id="271"/>
            <p14:sldId id="270"/>
            <p14:sldId id="269"/>
            <p14:sldId id="268"/>
            <p14:sldId id="267"/>
            <p14:sldId id="266"/>
            <p14:sldId id="262"/>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FDD296-DE26-455E-A556-6DFD68F9FEDA}" type="doc">
      <dgm:prSet loTypeId="urn:microsoft.com/office/officeart/2018/5/layout/IconLeafLabelList" loCatId="icon" qsTypeId="urn:microsoft.com/office/officeart/2005/8/quickstyle/simple1" qsCatId="simple" csTypeId="urn:microsoft.com/office/officeart/2018/5/colors/Iconchunking_neutralbg_accent4_2" csCatId="accent4" phldr="1"/>
      <dgm:spPr/>
      <dgm:t>
        <a:bodyPr/>
        <a:lstStyle/>
        <a:p>
          <a:endParaRPr lang="en-US"/>
        </a:p>
      </dgm:t>
    </dgm:pt>
    <dgm:pt modelId="{21A1E33A-C4FA-438F-AF95-348F4D4C95DB}">
      <dgm:prSet/>
      <dgm:spPr/>
      <dgm:t>
        <a:bodyPr/>
        <a:lstStyle/>
        <a:p>
          <a:pPr>
            <a:defRPr cap="all"/>
          </a:pPr>
          <a:r>
            <a:rPr lang="en-CA"/>
            <a:t>Let’s go for a break!</a:t>
          </a:r>
          <a:endParaRPr lang="en-US"/>
        </a:p>
      </dgm:t>
    </dgm:pt>
    <dgm:pt modelId="{5EAE27CF-51C6-41B6-B6B1-E0FDA7C37DA4}" type="parTrans" cxnId="{02AC5ED4-492E-46FA-9D58-0411328FAA91}">
      <dgm:prSet/>
      <dgm:spPr/>
      <dgm:t>
        <a:bodyPr/>
        <a:lstStyle/>
        <a:p>
          <a:endParaRPr lang="en-US"/>
        </a:p>
      </dgm:t>
    </dgm:pt>
    <dgm:pt modelId="{E6F4935F-0D5B-4571-BC35-6C69D669214B}" type="sibTrans" cxnId="{02AC5ED4-492E-46FA-9D58-0411328FAA91}">
      <dgm:prSet/>
      <dgm:spPr/>
      <dgm:t>
        <a:bodyPr/>
        <a:lstStyle/>
        <a:p>
          <a:endParaRPr lang="en-US"/>
        </a:p>
      </dgm:t>
    </dgm:pt>
    <dgm:pt modelId="{397F532C-9350-40F5-B909-B05B44EEFA23}">
      <dgm:prSet/>
      <dgm:spPr/>
      <dgm:t>
        <a:bodyPr/>
        <a:lstStyle/>
        <a:p>
          <a:pPr>
            <a:defRPr cap="all"/>
          </a:pPr>
          <a:r>
            <a:rPr lang="en-CA"/>
            <a:t>Return in 15 minutes (or at time specified by your instructor).</a:t>
          </a:r>
          <a:endParaRPr lang="en-US"/>
        </a:p>
      </dgm:t>
    </dgm:pt>
    <dgm:pt modelId="{1002C2B4-2941-4600-AC4A-1BE9C2A400E1}" type="parTrans" cxnId="{8B34FBF9-72F9-4D77-AA89-8BAFEEBFF480}">
      <dgm:prSet/>
      <dgm:spPr/>
      <dgm:t>
        <a:bodyPr/>
        <a:lstStyle/>
        <a:p>
          <a:endParaRPr lang="en-US"/>
        </a:p>
      </dgm:t>
    </dgm:pt>
    <dgm:pt modelId="{6C5DCCD8-0FB7-47EB-91B6-C435D176D4B2}" type="sibTrans" cxnId="{8B34FBF9-72F9-4D77-AA89-8BAFEEBFF480}">
      <dgm:prSet/>
      <dgm:spPr/>
      <dgm:t>
        <a:bodyPr/>
        <a:lstStyle/>
        <a:p>
          <a:endParaRPr lang="en-US"/>
        </a:p>
      </dgm:t>
    </dgm:pt>
    <dgm:pt modelId="{AAF08B46-F697-4E41-9C42-31904E2000E8}" type="pres">
      <dgm:prSet presAssocID="{A6FDD296-DE26-455E-A556-6DFD68F9FEDA}" presName="root" presStyleCnt="0">
        <dgm:presLayoutVars>
          <dgm:dir/>
          <dgm:resizeHandles val="exact"/>
        </dgm:presLayoutVars>
      </dgm:prSet>
      <dgm:spPr/>
    </dgm:pt>
    <dgm:pt modelId="{3370C8FA-1778-4BB4-99F0-6DDA31E81174}" type="pres">
      <dgm:prSet presAssocID="{21A1E33A-C4FA-438F-AF95-348F4D4C95DB}" presName="compNode" presStyleCnt="0"/>
      <dgm:spPr/>
    </dgm:pt>
    <dgm:pt modelId="{2788C2B7-D9F4-4418-8490-B69D3FA51846}" type="pres">
      <dgm:prSet presAssocID="{21A1E33A-C4FA-438F-AF95-348F4D4C95DB}" presName="iconBgRect" presStyleLbl="bgShp" presStyleIdx="0" presStyleCnt="2"/>
      <dgm:spPr>
        <a:prstGeom prst="round2DiagRect">
          <a:avLst>
            <a:gd name="adj1" fmla="val 29727"/>
            <a:gd name="adj2" fmla="val 0"/>
          </a:avLst>
        </a:prstGeom>
      </dgm:spPr>
    </dgm:pt>
    <dgm:pt modelId="{73D57F78-636A-4C1E-A613-E325F5231B6E}" type="pres">
      <dgm:prSet presAssocID="{21A1E33A-C4FA-438F-AF95-348F4D4C95D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ffee"/>
        </a:ext>
      </dgm:extLst>
    </dgm:pt>
    <dgm:pt modelId="{D9889A6C-393E-4B51-B2F4-67A9418116A6}" type="pres">
      <dgm:prSet presAssocID="{21A1E33A-C4FA-438F-AF95-348F4D4C95DB}" presName="spaceRect" presStyleCnt="0"/>
      <dgm:spPr/>
    </dgm:pt>
    <dgm:pt modelId="{69D3E3EB-C7A9-4775-B92C-ABAEC6CD3C38}" type="pres">
      <dgm:prSet presAssocID="{21A1E33A-C4FA-438F-AF95-348F4D4C95DB}" presName="textRect" presStyleLbl="revTx" presStyleIdx="0" presStyleCnt="2">
        <dgm:presLayoutVars>
          <dgm:chMax val="1"/>
          <dgm:chPref val="1"/>
        </dgm:presLayoutVars>
      </dgm:prSet>
      <dgm:spPr/>
    </dgm:pt>
    <dgm:pt modelId="{9FBC9EF1-B8FE-4819-A8CB-086A71AE1BC9}" type="pres">
      <dgm:prSet presAssocID="{E6F4935F-0D5B-4571-BC35-6C69D669214B}" presName="sibTrans" presStyleCnt="0"/>
      <dgm:spPr/>
    </dgm:pt>
    <dgm:pt modelId="{EA6F7BF8-0C27-4C85-9A04-23CF5C3D7460}" type="pres">
      <dgm:prSet presAssocID="{397F532C-9350-40F5-B909-B05B44EEFA23}" presName="compNode" presStyleCnt="0"/>
      <dgm:spPr/>
    </dgm:pt>
    <dgm:pt modelId="{4C657228-7255-43C0-8209-F1387ADABBC9}" type="pres">
      <dgm:prSet presAssocID="{397F532C-9350-40F5-B909-B05B44EEFA23}" presName="iconBgRect" presStyleLbl="bgShp" presStyleIdx="1" presStyleCnt="2"/>
      <dgm:spPr>
        <a:prstGeom prst="round2DiagRect">
          <a:avLst>
            <a:gd name="adj1" fmla="val 29727"/>
            <a:gd name="adj2" fmla="val 0"/>
          </a:avLst>
        </a:prstGeom>
      </dgm:spPr>
    </dgm:pt>
    <dgm:pt modelId="{54C4C9C7-2388-4821-9AF1-4A50D6907CAB}" type="pres">
      <dgm:prSet presAssocID="{397F532C-9350-40F5-B909-B05B44EEFA2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ck"/>
        </a:ext>
      </dgm:extLst>
    </dgm:pt>
    <dgm:pt modelId="{EF57633C-E747-457A-9C61-72399EF8C9AE}" type="pres">
      <dgm:prSet presAssocID="{397F532C-9350-40F5-B909-B05B44EEFA23}" presName="spaceRect" presStyleCnt="0"/>
      <dgm:spPr/>
    </dgm:pt>
    <dgm:pt modelId="{BE192A52-2E4E-438B-BFF9-C51B9A463201}" type="pres">
      <dgm:prSet presAssocID="{397F532C-9350-40F5-B909-B05B44EEFA23}" presName="textRect" presStyleLbl="revTx" presStyleIdx="1" presStyleCnt="2">
        <dgm:presLayoutVars>
          <dgm:chMax val="1"/>
          <dgm:chPref val="1"/>
        </dgm:presLayoutVars>
      </dgm:prSet>
      <dgm:spPr/>
    </dgm:pt>
  </dgm:ptLst>
  <dgm:cxnLst>
    <dgm:cxn modelId="{D9B6FA2C-191F-4DA6-9E1E-3F0E6B5F2427}" type="presOf" srcId="{397F532C-9350-40F5-B909-B05B44EEFA23}" destId="{BE192A52-2E4E-438B-BFF9-C51B9A463201}" srcOrd="0" destOrd="0" presId="urn:microsoft.com/office/officeart/2018/5/layout/IconLeafLabelList"/>
    <dgm:cxn modelId="{9AC98448-8A41-41C4-8ABD-BA485283FBB6}" type="presOf" srcId="{21A1E33A-C4FA-438F-AF95-348F4D4C95DB}" destId="{69D3E3EB-C7A9-4775-B92C-ABAEC6CD3C38}" srcOrd="0" destOrd="0" presId="urn:microsoft.com/office/officeart/2018/5/layout/IconLeafLabelList"/>
    <dgm:cxn modelId="{A9964F6A-2B81-41FC-A67D-0090FF4A72DE}" type="presOf" srcId="{A6FDD296-DE26-455E-A556-6DFD68F9FEDA}" destId="{AAF08B46-F697-4E41-9C42-31904E2000E8}" srcOrd="0" destOrd="0" presId="urn:microsoft.com/office/officeart/2018/5/layout/IconLeafLabelList"/>
    <dgm:cxn modelId="{02AC5ED4-492E-46FA-9D58-0411328FAA91}" srcId="{A6FDD296-DE26-455E-A556-6DFD68F9FEDA}" destId="{21A1E33A-C4FA-438F-AF95-348F4D4C95DB}" srcOrd="0" destOrd="0" parTransId="{5EAE27CF-51C6-41B6-B6B1-E0FDA7C37DA4}" sibTransId="{E6F4935F-0D5B-4571-BC35-6C69D669214B}"/>
    <dgm:cxn modelId="{8B34FBF9-72F9-4D77-AA89-8BAFEEBFF480}" srcId="{A6FDD296-DE26-455E-A556-6DFD68F9FEDA}" destId="{397F532C-9350-40F5-B909-B05B44EEFA23}" srcOrd="1" destOrd="0" parTransId="{1002C2B4-2941-4600-AC4A-1BE9C2A400E1}" sibTransId="{6C5DCCD8-0FB7-47EB-91B6-C435D176D4B2}"/>
    <dgm:cxn modelId="{7808BE32-09FA-450F-8054-1B9CC9B4CE4E}" type="presParOf" srcId="{AAF08B46-F697-4E41-9C42-31904E2000E8}" destId="{3370C8FA-1778-4BB4-99F0-6DDA31E81174}" srcOrd="0" destOrd="0" presId="urn:microsoft.com/office/officeart/2018/5/layout/IconLeafLabelList"/>
    <dgm:cxn modelId="{4F66AA7D-C1A2-4B7D-9844-3B35C8031C80}" type="presParOf" srcId="{3370C8FA-1778-4BB4-99F0-6DDA31E81174}" destId="{2788C2B7-D9F4-4418-8490-B69D3FA51846}" srcOrd="0" destOrd="0" presId="urn:microsoft.com/office/officeart/2018/5/layout/IconLeafLabelList"/>
    <dgm:cxn modelId="{BC7346FF-39FD-4CF4-A361-7EE5FC101AF6}" type="presParOf" srcId="{3370C8FA-1778-4BB4-99F0-6DDA31E81174}" destId="{73D57F78-636A-4C1E-A613-E325F5231B6E}" srcOrd="1" destOrd="0" presId="urn:microsoft.com/office/officeart/2018/5/layout/IconLeafLabelList"/>
    <dgm:cxn modelId="{FC5C0DC7-FF6D-4865-AA1A-2559006ACE93}" type="presParOf" srcId="{3370C8FA-1778-4BB4-99F0-6DDA31E81174}" destId="{D9889A6C-393E-4B51-B2F4-67A9418116A6}" srcOrd="2" destOrd="0" presId="urn:microsoft.com/office/officeart/2018/5/layout/IconLeafLabelList"/>
    <dgm:cxn modelId="{FB9331DD-D0E7-4EF9-B975-B5B370CC9CB7}" type="presParOf" srcId="{3370C8FA-1778-4BB4-99F0-6DDA31E81174}" destId="{69D3E3EB-C7A9-4775-B92C-ABAEC6CD3C38}" srcOrd="3" destOrd="0" presId="urn:microsoft.com/office/officeart/2018/5/layout/IconLeafLabelList"/>
    <dgm:cxn modelId="{17D233C6-9BB3-4B2A-8593-CC5CA4C445AE}" type="presParOf" srcId="{AAF08B46-F697-4E41-9C42-31904E2000E8}" destId="{9FBC9EF1-B8FE-4819-A8CB-086A71AE1BC9}" srcOrd="1" destOrd="0" presId="urn:microsoft.com/office/officeart/2018/5/layout/IconLeafLabelList"/>
    <dgm:cxn modelId="{E7AE6582-B8C3-4A7D-A10D-AFEEAC6CAFDF}" type="presParOf" srcId="{AAF08B46-F697-4E41-9C42-31904E2000E8}" destId="{EA6F7BF8-0C27-4C85-9A04-23CF5C3D7460}" srcOrd="2" destOrd="0" presId="urn:microsoft.com/office/officeart/2018/5/layout/IconLeafLabelList"/>
    <dgm:cxn modelId="{6F081A5A-C3E0-47FD-B87B-520A4A37DA75}" type="presParOf" srcId="{EA6F7BF8-0C27-4C85-9A04-23CF5C3D7460}" destId="{4C657228-7255-43C0-8209-F1387ADABBC9}" srcOrd="0" destOrd="0" presId="urn:microsoft.com/office/officeart/2018/5/layout/IconLeafLabelList"/>
    <dgm:cxn modelId="{E4C5835F-02E4-40CD-A928-9EFE3177FE2A}" type="presParOf" srcId="{EA6F7BF8-0C27-4C85-9A04-23CF5C3D7460}" destId="{54C4C9C7-2388-4821-9AF1-4A50D6907CAB}" srcOrd="1" destOrd="0" presId="urn:microsoft.com/office/officeart/2018/5/layout/IconLeafLabelList"/>
    <dgm:cxn modelId="{9C9D8AA1-0CEE-4162-9E5A-306EED1FF753}" type="presParOf" srcId="{EA6F7BF8-0C27-4C85-9A04-23CF5C3D7460}" destId="{EF57633C-E747-457A-9C61-72399EF8C9AE}" srcOrd="2" destOrd="0" presId="urn:microsoft.com/office/officeart/2018/5/layout/IconLeafLabelList"/>
    <dgm:cxn modelId="{96D59B13-4B96-4B6B-9A29-951EBED3136A}" type="presParOf" srcId="{EA6F7BF8-0C27-4C85-9A04-23CF5C3D7460}" destId="{BE192A52-2E4E-438B-BFF9-C51B9A463201}"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88C2B7-D9F4-4418-8490-B69D3FA51846}">
      <dsp:nvSpPr>
        <dsp:cNvPr id="0" name=""/>
        <dsp:cNvSpPr/>
      </dsp:nvSpPr>
      <dsp:spPr>
        <a:xfrm>
          <a:off x="2428048"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D57F78-636A-4C1E-A613-E325F5231B6E}">
      <dsp:nvSpPr>
        <dsp:cNvPr id="0" name=""/>
        <dsp:cNvSpPr/>
      </dsp:nvSpPr>
      <dsp:spPr>
        <a:xfrm>
          <a:off x="2830235" y="409638"/>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9D3E3EB-C7A9-4775-B92C-ABAEC6CD3C38}">
      <dsp:nvSpPr>
        <dsp:cNvPr id="0" name=""/>
        <dsp:cNvSpPr/>
      </dsp:nvSpPr>
      <dsp:spPr>
        <a:xfrm>
          <a:off x="1824766"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CA" sz="1700" kern="1200"/>
            <a:t>Let’s go for a break!</a:t>
          </a:r>
          <a:endParaRPr lang="en-US" sz="1700" kern="1200"/>
        </a:p>
      </dsp:txBody>
      <dsp:txXfrm>
        <a:off x="1824766" y="2482451"/>
        <a:ext cx="3093750" cy="720000"/>
      </dsp:txXfrm>
    </dsp:sp>
    <dsp:sp modelId="{4C657228-7255-43C0-8209-F1387ADABBC9}">
      <dsp:nvSpPr>
        <dsp:cNvPr id="0" name=""/>
        <dsp:cNvSpPr/>
      </dsp:nvSpPr>
      <dsp:spPr>
        <a:xfrm>
          <a:off x="6063204"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C4C9C7-2388-4821-9AF1-4A50D6907CAB}">
      <dsp:nvSpPr>
        <dsp:cNvPr id="0" name=""/>
        <dsp:cNvSpPr/>
      </dsp:nvSpPr>
      <dsp:spPr>
        <a:xfrm>
          <a:off x="6465391" y="409638"/>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192A52-2E4E-438B-BFF9-C51B9A463201}">
      <dsp:nvSpPr>
        <dsp:cNvPr id="0" name=""/>
        <dsp:cNvSpPr/>
      </dsp:nvSpPr>
      <dsp:spPr>
        <a:xfrm>
          <a:off x="5459923"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CA" sz="1700" kern="1200"/>
            <a:t>Return in 15 minutes (or at time specified by your instructor).</a:t>
          </a:r>
          <a:endParaRPr lang="en-US" sz="1700" kern="1200"/>
        </a:p>
      </dsp:txBody>
      <dsp:txXfrm>
        <a:off x="5459923" y="2482451"/>
        <a:ext cx="309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eg>
</file>

<file path=ppt/media/image4.jpeg>
</file>

<file path=ppt/media/image5.png>
</file>

<file path=ppt/media/image6.sv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C3962-6CCB-C623-5012-61B3FD4F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259A1F9-32E1-26C5-BE2E-EBB441A7AF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9DE13CB-8796-4350-785F-626437BC3E23}"/>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1007E5E7-D160-ACB1-7314-3C7634A5A103}"/>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18924834-2934-0FAC-36A4-2B255156F31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04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40B3E-BC65-75F8-70AD-2CCCB877FB2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31D9ED1-E743-9A34-C761-01BA9D2370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AF6D349-416C-2A7F-5FC5-C7185BD367FD}"/>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3273A373-BADA-5298-E38D-8971781EDC4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29D05E1-A019-83D9-7E77-6B3B095BCF2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96407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D5508-C509-FB55-CDC3-E31A635A94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4191082-ADD6-D8EE-7A37-A02D76D688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6108917-B5F8-1B42-4F23-AA2C13CC28E3}"/>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3EF7887C-18F9-09FB-302C-4DB050C14F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A6D6575-CDC3-B2DB-C0E7-DE6286FC43D3}"/>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13354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AFF7B-19E5-0C17-A44D-0F49731B69F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DD529BD-8AD5-4C90-381B-696B06FD7C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109AA57-6328-D761-1B11-D9873DB43728}"/>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E688C626-3B5B-F4E8-0A93-EC89BE632411}"/>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B8D7525A-676D-10C2-CF74-E9677BB1FBD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411344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7A37-D5B6-E888-E952-4B3D36414F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8DC5F61-2B92-DDFF-759A-6D88BAA2C1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756E7E-C8B2-9ADF-F64C-222EAB23F822}"/>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9428FB70-9A87-6EA0-0138-264D947B4B5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3CD4886-1E88-B400-D12D-3CFD3F3F52CA}"/>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653941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BD988-EEE5-2836-2A8B-42292CAA96A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5A01876-BF1A-EF40-020F-B0E810D6DA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FDF299E-80D0-1889-3B0A-D4A7224268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4DA3252-4E63-7997-B31F-CBE24103E49C}"/>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6" name="Footer Placeholder 5">
            <a:extLst>
              <a:ext uri="{FF2B5EF4-FFF2-40B4-BE49-F238E27FC236}">
                <a16:creationId xmlns:a16="http://schemas.microsoft.com/office/drawing/2014/main" id="{8D428C6E-B25E-063E-16CC-7D47628DD6EA}"/>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1CEF791-DE11-C09C-799D-29FD46C0E1F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37950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8D75F-1CE3-A2BF-5018-7EA980C8423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D0053C-195A-3E82-F3BC-7A268169B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40BF84-C4D9-99EA-C560-8679D82195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B565C20-F7A8-580C-2E7C-4EEC17083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F0285-50BC-9E62-A918-C22EFB580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A29B9C90-71E5-FAFF-6127-D5DC4D8A8943}"/>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8" name="Footer Placeholder 7">
            <a:extLst>
              <a:ext uri="{FF2B5EF4-FFF2-40B4-BE49-F238E27FC236}">
                <a16:creationId xmlns:a16="http://schemas.microsoft.com/office/drawing/2014/main" id="{29705EBE-2005-B3FE-0E3B-25ED818E6E01}"/>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769AA16A-D4D3-54D7-A0C4-A23676E0494E}"/>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6894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95998-7782-32A5-3BDC-F4B6B154279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0BF6861-182D-B0B1-4EBC-59B6230D185A}"/>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4" name="Footer Placeholder 3">
            <a:extLst>
              <a:ext uri="{FF2B5EF4-FFF2-40B4-BE49-F238E27FC236}">
                <a16:creationId xmlns:a16="http://schemas.microsoft.com/office/drawing/2014/main" id="{58DDDB3A-7005-A9C7-81E1-653245CB025A}"/>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871DD939-50F4-F052-3E0C-4CF8C1806018}"/>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123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CA5D3-97F0-F822-7A86-427CC6909444}"/>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3" name="Footer Placeholder 2">
            <a:extLst>
              <a:ext uri="{FF2B5EF4-FFF2-40B4-BE49-F238E27FC236}">
                <a16:creationId xmlns:a16="http://schemas.microsoft.com/office/drawing/2014/main" id="{BEE31B6A-F8D5-9E17-BCD7-4D206CE109CC}"/>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65EF8629-235B-7124-FFC4-01B13D790A3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635633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C7B54-FFF8-4B8C-C0A9-F2CD9211D1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0406FBC-057D-AE50-5408-EBE58B852B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0CFC1C7-AC0C-ED20-8530-B9ABFA737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C5769-108C-AFCA-BB63-6C29AE94A74B}"/>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6" name="Footer Placeholder 5">
            <a:extLst>
              <a:ext uri="{FF2B5EF4-FFF2-40B4-BE49-F238E27FC236}">
                <a16:creationId xmlns:a16="http://schemas.microsoft.com/office/drawing/2014/main" id="{F398FE04-058D-452C-EB5A-1AD74A25458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EFBC613C-956A-AD57-EC60-2F1AB07A567F}"/>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32288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A0F89-1444-4143-17D5-B50186D474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5446E37-4EA5-C9C1-EE19-3CB791117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3C656DE3-043B-1101-0D37-4B1C72E814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9EE20-A8C6-8705-FBF0-99ED91F2674A}"/>
              </a:ext>
            </a:extLst>
          </p:cNvPr>
          <p:cNvSpPr>
            <a:spLocks noGrp="1"/>
          </p:cNvSpPr>
          <p:nvPr>
            <p:ph type="dt" sz="half" idx="10"/>
          </p:nvPr>
        </p:nvSpPr>
        <p:spPr/>
        <p:txBody>
          <a:bodyPr/>
          <a:lstStyle/>
          <a:p>
            <a:fld id="{4BAEF67D-ECC0-43BE-81D0-02F4D6CDCF27}" type="datetimeFigureOut">
              <a:rPr lang="en-CA" smtClean="0"/>
              <a:t>2024-04-08</a:t>
            </a:fld>
            <a:endParaRPr lang="en-CA" dirty="0"/>
          </a:p>
        </p:txBody>
      </p:sp>
      <p:sp>
        <p:nvSpPr>
          <p:cNvPr id="6" name="Footer Placeholder 5">
            <a:extLst>
              <a:ext uri="{FF2B5EF4-FFF2-40B4-BE49-F238E27FC236}">
                <a16:creationId xmlns:a16="http://schemas.microsoft.com/office/drawing/2014/main" id="{121F76FF-99CA-9E71-9EA7-9D953579C488}"/>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6FF4187E-0A4D-C097-664E-204E4E6ECDB0}"/>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883272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3CCE26-7D77-D1A0-7297-D9EC12D121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751AFCD-30DD-FED2-A65A-D228F8216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3357FF-218F-97F5-9B20-28F900CFD7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AEF67D-ECC0-43BE-81D0-02F4D6CDCF27}" type="datetimeFigureOut">
              <a:rPr lang="en-CA" smtClean="0"/>
              <a:t>2024-04-08</a:t>
            </a:fld>
            <a:endParaRPr lang="en-CA" dirty="0"/>
          </a:p>
        </p:txBody>
      </p:sp>
      <p:sp>
        <p:nvSpPr>
          <p:cNvPr id="5" name="Footer Placeholder 4">
            <a:extLst>
              <a:ext uri="{FF2B5EF4-FFF2-40B4-BE49-F238E27FC236}">
                <a16:creationId xmlns:a16="http://schemas.microsoft.com/office/drawing/2014/main" id="{D98B3F95-7DFE-77ED-908B-8E807491B3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B58DAB73-B876-14BC-C74B-A082EA42E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702540-0E58-4BE6-9EC8-CB7ED65092FA}" type="slidenum">
              <a:rPr lang="en-CA" smtClean="0"/>
              <a:t>‹#›</a:t>
            </a:fld>
            <a:endParaRPr lang="en-CA" dirty="0"/>
          </a:p>
        </p:txBody>
      </p:sp>
    </p:spTree>
    <p:extLst>
      <p:ext uri="{BB962C8B-B14F-4D97-AF65-F5344CB8AC3E}">
        <p14:creationId xmlns:p14="http://schemas.microsoft.com/office/powerpoint/2010/main" val="1466884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descr="Financial graphs on a dark display">
            <a:extLst>
              <a:ext uri="{FF2B5EF4-FFF2-40B4-BE49-F238E27FC236}">
                <a16:creationId xmlns:a16="http://schemas.microsoft.com/office/drawing/2014/main" id="{B11D5EEF-C6DA-66F1-7D1B-20DD884FCBB1}"/>
              </a:ext>
            </a:extLst>
          </p:cNvPr>
          <p:cNvPicPr>
            <a:picLocks noChangeAspect="1"/>
          </p:cNvPicPr>
          <p:nvPr/>
        </p:nvPicPr>
        <p:blipFill rotWithShape="1">
          <a:blip r:embed="rId2">
            <a:alphaModFix/>
          </a:blip>
          <a:srcRect t="10000"/>
          <a:stretch/>
        </p:blipFill>
        <p:spPr>
          <a:xfrm>
            <a:off x="20" y="10"/>
            <a:ext cx="12191979" cy="6857990"/>
          </a:xfrm>
          <a:prstGeom prst="rect">
            <a:avLst/>
          </a:prstGeom>
        </p:spPr>
      </p:pic>
      <p:sp>
        <p:nvSpPr>
          <p:cNvPr id="56" name="Rectangle 55">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762000" y="1137434"/>
            <a:ext cx="7800660" cy="1520987"/>
          </a:xfrm>
        </p:spPr>
        <p:txBody>
          <a:bodyPr vert="horz" lIns="91440" tIns="45720" rIns="91440" bIns="45720" rtlCol="0" anchor="t">
            <a:normAutofit/>
          </a:bodyPr>
          <a:lstStyle/>
          <a:p>
            <a:r>
              <a:rPr lang="en-US" sz="4000">
                <a:solidFill>
                  <a:srgbClr val="FFFFFF"/>
                </a:solidFill>
              </a:rPr>
              <a:t>COMP1631 Advanced Spreadsheets – Winter 2024 – Section 06</a:t>
            </a:r>
          </a:p>
        </p:txBody>
      </p:sp>
      <p:sp>
        <p:nvSpPr>
          <p:cNvPr id="58" name="Rectangle 57">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27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859800"/>
          </a:xfrm>
        </p:spPr>
        <p:txBody>
          <a:bodyPr>
            <a:normAutofit fontScale="55000" lnSpcReduction="20000"/>
          </a:bodyPr>
          <a:lstStyle/>
          <a:p>
            <a:pPr marL="0" indent="0">
              <a:buNone/>
            </a:pPr>
            <a:r>
              <a:rPr lang="en-US" sz="5100" dirty="0">
                <a:solidFill>
                  <a:schemeClr val="bg1"/>
                </a:solidFill>
              </a:rPr>
              <a:t>Instruction(s): </a:t>
            </a:r>
            <a:r>
              <a:rPr lang="en-US" sz="5100" dirty="0">
                <a:solidFill>
                  <a:schemeClr val="accent4">
                    <a:lumMod val="40000"/>
                    <a:lumOff val="60000"/>
                  </a:schemeClr>
                </a:solidFill>
              </a:rPr>
              <a:t>Editing and Assigning Macro</a:t>
            </a:r>
          </a:p>
          <a:p>
            <a:pPr marL="0" indent="0">
              <a:buNone/>
            </a:pPr>
            <a:r>
              <a:rPr lang="en-US" sz="4400" i="1" dirty="0">
                <a:solidFill>
                  <a:schemeClr val="accent4">
                    <a:lumMod val="40000"/>
                    <a:lumOff val="60000"/>
                  </a:schemeClr>
                </a:solidFill>
              </a:rPr>
              <a:t>5 . Go to the Volunteer Registration worksheet. </a:t>
            </a:r>
          </a:p>
          <a:p>
            <a:pPr marL="0" indent="0">
              <a:buNone/>
            </a:pPr>
            <a:r>
              <a:rPr lang="en-US" sz="4400" i="1" dirty="0">
                <a:solidFill>
                  <a:schemeClr val="accent4">
                    <a:lumMod val="40000"/>
                    <a:lumOff val="60000"/>
                  </a:schemeClr>
                </a:solidFill>
              </a:rPr>
              <a:t>View and edit the macros as follows:</a:t>
            </a:r>
          </a:p>
          <a:p>
            <a:pPr marL="0" indent="0">
              <a:buNone/>
            </a:pPr>
            <a:r>
              <a:rPr lang="en-US" sz="4400" i="1" dirty="0">
                <a:solidFill>
                  <a:schemeClr val="accent4">
                    <a:lumMod val="40000"/>
                    <a:lumOff val="60000"/>
                  </a:schemeClr>
                </a:solidFill>
              </a:rPr>
              <a:t>a.	Open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in the Visual Basic Editor. </a:t>
            </a:r>
          </a:p>
          <a:p>
            <a:pPr marL="0" indent="0">
              <a:buNone/>
            </a:pPr>
            <a:r>
              <a:rPr lang="en-US" sz="4400" i="1" dirty="0">
                <a:solidFill>
                  <a:schemeClr val="accent4">
                    <a:lumMod val="40000"/>
                    <a:lumOff val="60000"/>
                  </a:schemeClr>
                </a:solidFill>
              </a:rPr>
              <a:t>b.	In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VBA code, change the statement between the "'Edit the code below" and "'Edit the code above" comments to the following statement:</a:t>
            </a:r>
          </a:p>
          <a:p>
            <a:pPr marL="0" indent="0" algn="ctr">
              <a:buNone/>
            </a:pPr>
            <a:r>
              <a:rPr lang="en-US" sz="4400" i="1" dirty="0">
                <a:solidFill>
                  <a:srgbClr val="FF0000"/>
                </a:solidFill>
              </a:rPr>
              <a:t>Range("D4:D8").Select</a:t>
            </a:r>
          </a:p>
          <a:p>
            <a:pPr marL="0" indent="0">
              <a:buNone/>
            </a:pPr>
            <a:r>
              <a:rPr lang="en-US" sz="4400" i="1" dirty="0">
                <a:solidFill>
                  <a:schemeClr val="accent4">
                    <a:lumMod val="40000"/>
                    <a:lumOff val="60000"/>
                  </a:schemeClr>
                </a:solidFill>
              </a:rPr>
              <a:t>c.	Save the code and then close the Visual Basic Editor.</a:t>
            </a:r>
          </a:p>
          <a:p>
            <a:pPr marL="0" indent="0">
              <a:buNone/>
            </a:pPr>
            <a:r>
              <a:rPr lang="en-US" sz="4400" i="1" dirty="0">
                <a:solidFill>
                  <a:schemeClr val="accent4">
                    <a:lumMod val="40000"/>
                    <a:lumOff val="60000"/>
                  </a:schemeClr>
                </a:solidFill>
              </a:rPr>
              <a:t>d.	Assign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to the Clear Data button. Use the Clear Data button to clear the form and test the macro.</a:t>
            </a:r>
          </a:p>
          <a:p>
            <a:pPr marL="0" indent="0">
              <a:buNone/>
            </a:pP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625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Instruction(s):</a:t>
            </a: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843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Instruction(s):</a:t>
            </a: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23572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Instruction(s):</a:t>
            </a: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318968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endParaRPr lang="en-CA" sz="20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5924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3" name="Rectangle 2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1043631" y="809898"/>
            <a:ext cx="10173010" cy="1554480"/>
          </a:xfrm>
          <a:solidFill>
            <a:schemeClr val="accent4">
              <a:lumMod val="60000"/>
              <a:lumOff val="40000"/>
            </a:schemeClr>
          </a:solidFill>
          <a:effectLst>
            <a:glow rad="101600">
              <a:schemeClr val="accent4">
                <a:satMod val="175000"/>
                <a:alpha val="40000"/>
              </a:schemeClr>
            </a:glow>
          </a:effectLst>
        </p:spPr>
        <p:txBody>
          <a:bodyPr anchor="ctr">
            <a:normAutofit/>
          </a:bodyPr>
          <a:lstStyle/>
          <a:p>
            <a:r>
              <a:rPr lang="en-CA" sz="4800" dirty="0"/>
              <a:t>COMP1631 Advanced Spreadsheets – Winter 2024 – Section 06</a:t>
            </a:r>
          </a:p>
        </p:txBody>
      </p:sp>
      <p:cxnSp>
        <p:nvCxnSpPr>
          <p:cNvPr id="29" name="Straight Connector 2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6" name="Content Placeholder 4">
            <a:extLst>
              <a:ext uri="{FF2B5EF4-FFF2-40B4-BE49-F238E27FC236}">
                <a16:creationId xmlns:a16="http://schemas.microsoft.com/office/drawing/2014/main" id="{F4F6A02C-81FD-C98D-153D-0CF8BA3F3923}"/>
              </a:ext>
            </a:extLst>
          </p:cNvPr>
          <p:cNvGraphicFramePr>
            <a:graphicFrameLocks noGrp="1"/>
          </p:cNvGraphicFramePr>
          <p:nvPr>
            <p:ph idx="1"/>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25708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786694"/>
          </a:xfrm>
        </p:spPr>
        <p:txBody>
          <a:bodyPr>
            <a:normAutofit/>
          </a:bodyPr>
          <a:lstStyle/>
          <a:p>
            <a:pPr marL="0" indent="0">
              <a:buNone/>
            </a:pPr>
            <a:r>
              <a:rPr lang="en-CA" sz="2000" dirty="0">
                <a:solidFill>
                  <a:schemeClr val="bg1"/>
                </a:solidFill>
              </a:rPr>
              <a:t>Lecture 1 Tuesday, April 9, 2024</a:t>
            </a:r>
          </a:p>
          <a:p>
            <a:pPr marL="0" indent="0">
              <a:buNone/>
            </a:pPr>
            <a:r>
              <a:rPr lang="en-CA" sz="2000" dirty="0">
                <a:solidFill>
                  <a:schemeClr val="bg1"/>
                </a:solidFill>
              </a:rPr>
              <a:t>Today’s menu </a:t>
            </a:r>
            <a:r>
              <a:rPr lang="en-CA" sz="2000" i="1" dirty="0">
                <a:solidFill>
                  <a:schemeClr val="bg1"/>
                </a:solidFill>
              </a:rPr>
              <a:t>a la carte</a:t>
            </a: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BFFA3DC3-0026-66AB-2B7C-2D43D2DD9E6C}"/>
              </a:ext>
            </a:extLst>
          </p:cNvPr>
          <p:cNvSpPr txBox="1"/>
          <p:nvPr/>
        </p:nvSpPr>
        <p:spPr>
          <a:xfrm>
            <a:off x="1392667" y="3185650"/>
            <a:ext cx="10238894" cy="646331"/>
          </a:xfrm>
          <a:prstGeom prst="rect">
            <a:avLst/>
          </a:prstGeom>
          <a:noFill/>
        </p:spPr>
        <p:txBody>
          <a:bodyPr wrap="square" numCol="3" rtlCol="0">
            <a:spAutoFit/>
          </a:bodyPr>
          <a:lstStyle/>
          <a:p>
            <a:pPr marL="0" indent="0">
              <a:buNone/>
            </a:pPr>
            <a:r>
              <a:rPr lang="en-CA" sz="1800" i="1" dirty="0">
                <a:solidFill>
                  <a:schemeClr val="bg1"/>
                </a:solidFill>
              </a:rPr>
              <a:t>Apéritifs</a:t>
            </a:r>
          </a:p>
          <a:p>
            <a:pPr marL="285750" indent="-285750">
              <a:buFont typeface="Arial" panose="020B0604020202020204" pitchFamily="34" charset="0"/>
              <a:buChar char="•"/>
            </a:pPr>
            <a:r>
              <a:rPr lang="en-CA" i="1" dirty="0">
                <a:solidFill>
                  <a:srgbClr val="FF0000"/>
                </a:solidFill>
              </a:rPr>
              <a:t>Module 12 Review</a:t>
            </a:r>
            <a:endParaRPr lang="en-CA" sz="1800" i="1" dirty="0">
              <a:solidFill>
                <a:srgbClr val="FF0000"/>
              </a:solidFill>
            </a:endParaRPr>
          </a:p>
          <a:p>
            <a:pPr marL="0" indent="0">
              <a:buNone/>
            </a:pPr>
            <a:r>
              <a:rPr lang="en-CA" sz="1800" i="1" dirty="0">
                <a:solidFill>
                  <a:schemeClr val="bg1"/>
                </a:solidFill>
              </a:rPr>
              <a:t>Plat principal</a:t>
            </a:r>
          </a:p>
          <a:p>
            <a:pPr marL="285750" indent="-285750">
              <a:buFont typeface="Arial" panose="020B0604020202020204" pitchFamily="34" charset="0"/>
              <a:buChar char="•"/>
            </a:pPr>
            <a:r>
              <a:rPr lang="en-CA" sz="1800" i="1" dirty="0">
                <a:solidFill>
                  <a:srgbClr val="FF0000"/>
                </a:solidFill>
              </a:rPr>
              <a:t>Module 12 SAM Project</a:t>
            </a:r>
          </a:p>
          <a:p>
            <a:pPr marL="0" indent="0">
              <a:buNone/>
            </a:pPr>
            <a:r>
              <a:rPr lang="en-CA" sz="1800" i="1" dirty="0">
                <a:solidFill>
                  <a:schemeClr val="bg1"/>
                </a:solidFill>
              </a:rPr>
              <a:t>Desserts</a:t>
            </a:r>
          </a:p>
          <a:p>
            <a:pPr marL="285750" indent="-285750">
              <a:buFont typeface="Arial" panose="020B0604020202020204" pitchFamily="34" charset="0"/>
              <a:buChar char="•"/>
            </a:pPr>
            <a:r>
              <a:rPr lang="en-CA" i="1" dirty="0">
                <a:solidFill>
                  <a:srgbClr val="FF0000"/>
                </a:solidFill>
              </a:rPr>
              <a:t>Final Exam information</a:t>
            </a:r>
          </a:p>
        </p:txBody>
      </p:sp>
      <p:pic>
        <p:nvPicPr>
          <p:cNvPr id="3" name="Picture 2" descr="Bowls of fruit and sweets on a platter">
            <a:extLst>
              <a:ext uri="{FF2B5EF4-FFF2-40B4-BE49-F238E27FC236}">
                <a16:creationId xmlns:a16="http://schemas.microsoft.com/office/drawing/2014/main" id="{1A7A7780-84B7-C840-08AF-E273DFAFDC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2310" y="4065972"/>
            <a:ext cx="1371600" cy="914400"/>
          </a:xfrm>
          <a:prstGeom prst="rect">
            <a:avLst/>
          </a:prstGeom>
        </p:spPr>
      </p:pic>
      <p:pic>
        <p:nvPicPr>
          <p:cNvPr id="8" name="Picture 7" descr="Plate of salad, rice, and shrimp">
            <a:extLst>
              <a:ext uri="{FF2B5EF4-FFF2-40B4-BE49-F238E27FC236}">
                <a16:creationId xmlns:a16="http://schemas.microsoft.com/office/drawing/2014/main" id="{5CD04670-15D4-459B-8748-22D92A6086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252" y="4065972"/>
            <a:ext cx="856581" cy="914400"/>
          </a:xfrm>
          <a:prstGeom prst="rect">
            <a:avLst/>
          </a:prstGeom>
        </p:spPr>
      </p:pic>
      <p:pic>
        <p:nvPicPr>
          <p:cNvPr id="11" name="Picture 10" descr="Overhead of cupcakes arranged in circle">
            <a:extLst>
              <a:ext uri="{FF2B5EF4-FFF2-40B4-BE49-F238E27FC236}">
                <a16:creationId xmlns:a16="http://schemas.microsoft.com/office/drawing/2014/main" id="{007C6BA1-410C-D5A8-CFC4-48C7BC24BC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8593" y="4012707"/>
            <a:ext cx="1370111" cy="914400"/>
          </a:xfrm>
          <a:prstGeom prst="rect">
            <a:avLst/>
          </a:prstGeom>
        </p:spPr>
      </p:pic>
    </p:spTree>
    <p:extLst>
      <p:ext uri="{BB962C8B-B14F-4D97-AF65-F5344CB8AC3E}">
        <p14:creationId xmlns:p14="http://schemas.microsoft.com/office/powerpoint/2010/main" val="1169363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Module 12 Review:</a:t>
            </a:r>
          </a:p>
          <a:p>
            <a:r>
              <a:rPr lang="en-US" dirty="0">
                <a:solidFill>
                  <a:schemeClr val="bg1"/>
                </a:solidFill>
              </a:rPr>
              <a:t>Download Module_12_Review.xlsx</a:t>
            </a:r>
          </a:p>
          <a:p>
            <a:r>
              <a:rPr lang="en-US" dirty="0">
                <a:solidFill>
                  <a:schemeClr val="bg1"/>
                </a:solidFill>
              </a:rPr>
              <a:t>Work through the instructions.</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5633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Developer Tab:</a:t>
            </a:r>
          </a:p>
          <a:p>
            <a:pPr marL="0" indent="0">
              <a:buNone/>
            </a:pPr>
            <a:endParaRPr lang="en-US" sz="2000" dirty="0">
              <a:solidFill>
                <a:schemeClr val="bg1"/>
              </a:solidFill>
            </a:endParaRPr>
          </a:p>
          <a:p>
            <a:pPr marL="0" indent="0">
              <a:buNone/>
            </a:pPr>
            <a:r>
              <a:rPr lang="en-US" sz="2000" dirty="0">
                <a:solidFill>
                  <a:schemeClr val="bg1"/>
                </a:solidFill>
              </a:rPr>
              <a:t>• </a:t>
            </a:r>
            <a:r>
              <a:rPr lang="en-US" sz="2400" dirty="0">
                <a:solidFill>
                  <a:schemeClr val="bg1"/>
                </a:solidFill>
              </a:rPr>
              <a:t>To complete this project, you need to add the Developer tab. </a:t>
            </a:r>
          </a:p>
          <a:p>
            <a:r>
              <a:rPr lang="en-US" sz="2400" dirty="0">
                <a:solidFill>
                  <a:schemeClr val="bg1"/>
                </a:solidFill>
              </a:rPr>
              <a:t>If this tab does not display, right-click any tab on the ribbon, and then click Customize the Ribbon on the shortcut menu. </a:t>
            </a:r>
          </a:p>
          <a:p>
            <a:r>
              <a:rPr lang="en-US" sz="2400" dirty="0">
                <a:solidFill>
                  <a:schemeClr val="bg1"/>
                </a:solidFill>
              </a:rPr>
              <a:t>In the Main Tabs area of the Excel Options dialog box, click the Developer check box, and click OK.</a:t>
            </a:r>
            <a:endParaRPr lang="en-CA" sz="24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276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The preamble:</a:t>
            </a:r>
          </a:p>
          <a:p>
            <a:pPr marL="0" indent="0">
              <a:buNone/>
            </a:pPr>
            <a:endParaRPr lang="en-US" sz="2000" dirty="0">
              <a:solidFill>
                <a:schemeClr val="bg1"/>
              </a:solidFill>
            </a:endParaRPr>
          </a:p>
          <a:p>
            <a:pPr marL="0" indent="0">
              <a:buNone/>
            </a:pPr>
            <a:r>
              <a:rPr lang="en-US" i="1" dirty="0">
                <a:solidFill>
                  <a:schemeClr val="bg1"/>
                </a:solidFill>
              </a:rPr>
              <a:t>Kiara Banerjee is coordinating the volunteers for the Piedmont Riverfront Festival in Piedmont, Virginia. She is developing an Excel workbook to track and record the volunteers' information, including registration information. She asks for your help in automating the workbook.</a:t>
            </a:r>
            <a:endParaRPr lang="en-CA" i="1"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4548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Instruction(s): </a:t>
            </a:r>
            <a:r>
              <a:rPr lang="en-US" sz="3200" dirty="0">
                <a:solidFill>
                  <a:schemeClr val="accent4">
                    <a:lumMod val="40000"/>
                    <a:lumOff val="60000"/>
                  </a:schemeClr>
                </a:solidFill>
              </a:rPr>
              <a:t>Unprotect Sheet</a:t>
            </a:r>
          </a:p>
          <a:p>
            <a:pPr marL="0" indent="0">
              <a:lnSpc>
                <a:spcPct val="150000"/>
              </a:lnSpc>
              <a:buNone/>
            </a:pPr>
            <a:r>
              <a:rPr lang="en-US" i="1" dirty="0">
                <a:solidFill>
                  <a:schemeClr val="accent4">
                    <a:lumMod val="40000"/>
                    <a:lumOff val="60000"/>
                  </a:schemeClr>
                </a:solidFill>
              </a:rPr>
              <a:t>1. Go to the Volunteer Overview worksheet and then unprotect it so you can edit the contents</a:t>
            </a:r>
            <a:endParaRPr lang="en-CA" i="1"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4817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85000" lnSpcReduction="20000"/>
          </a:bodyPr>
          <a:lstStyle/>
          <a:p>
            <a:pPr marL="0" indent="0">
              <a:buNone/>
            </a:pPr>
            <a:r>
              <a:rPr lang="en-US" sz="3800" dirty="0">
                <a:solidFill>
                  <a:schemeClr val="bg1"/>
                </a:solidFill>
              </a:rPr>
              <a:t>Instruction(s): </a:t>
            </a:r>
            <a:r>
              <a:rPr lang="en-US" sz="3800" dirty="0">
                <a:solidFill>
                  <a:schemeClr val="accent4">
                    <a:lumMod val="40000"/>
                    <a:lumOff val="60000"/>
                  </a:schemeClr>
                </a:solidFill>
              </a:rPr>
              <a:t>Word Art</a:t>
            </a:r>
          </a:p>
          <a:p>
            <a:pPr marL="0" indent="0">
              <a:buNone/>
            </a:pPr>
            <a:r>
              <a:rPr lang="en-US" sz="3200" i="1" dirty="0">
                <a:solidFill>
                  <a:schemeClr val="accent4">
                    <a:lumMod val="40000"/>
                    <a:lumOff val="60000"/>
                  </a:schemeClr>
                </a:solidFill>
              </a:rPr>
              <a:t>2. Insert and format WordArt as follows:</a:t>
            </a:r>
          </a:p>
          <a:p>
            <a:pPr marL="0" indent="0">
              <a:buNone/>
            </a:pPr>
            <a:r>
              <a:rPr lang="en-US" sz="3200" i="1" dirty="0">
                <a:solidFill>
                  <a:schemeClr val="accent4">
                    <a:lumMod val="40000"/>
                    <a:lumOff val="60000"/>
                  </a:schemeClr>
                </a:solidFill>
              </a:rPr>
              <a:t>a.	Insert WordArt using the Fill: Brown, Accent color 4; Soft Bevel style.</a:t>
            </a:r>
          </a:p>
          <a:p>
            <a:pPr marL="0" indent="0">
              <a:buNone/>
            </a:pPr>
            <a:r>
              <a:rPr lang="en-US" sz="3200" i="1" dirty="0">
                <a:solidFill>
                  <a:schemeClr val="accent4">
                    <a:lumMod val="40000"/>
                    <a:lumOff val="60000"/>
                  </a:schemeClr>
                </a:solidFill>
              </a:rPr>
              <a:t>b.	Type Festival Volunteers in the WordArt to make the worksheet title.</a:t>
            </a:r>
          </a:p>
          <a:p>
            <a:pPr marL="0" indent="0">
              <a:buNone/>
            </a:pPr>
            <a:r>
              <a:rPr lang="en-US" sz="3200" i="1" dirty="0">
                <a:solidFill>
                  <a:schemeClr val="accent4">
                    <a:lumMod val="40000"/>
                    <a:lumOff val="60000"/>
                  </a:schemeClr>
                </a:solidFill>
              </a:rPr>
              <a:t>c.	Change the text fill of the WordArt to Brown, Accent 4, Darker 25%.</a:t>
            </a:r>
          </a:p>
          <a:p>
            <a:pPr marL="0" indent="0">
              <a:buNone/>
            </a:pPr>
            <a:r>
              <a:rPr lang="en-US" sz="3200" i="1" dirty="0">
                <a:solidFill>
                  <a:schemeClr val="accent4">
                    <a:lumMod val="40000"/>
                    <a:lumOff val="60000"/>
                  </a:schemeClr>
                </a:solidFill>
              </a:rPr>
              <a:t>d.	Move the WordArt to row 1 so that it spans columns A:H.</a:t>
            </a:r>
          </a:p>
          <a:p>
            <a:pPr marL="0" indent="0">
              <a:buNone/>
            </a:pPr>
            <a:endParaRPr lang="en-CA" sz="32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026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70000" lnSpcReduction="20000"/>
          </a:bodyPr>
          <a:lstStyle/>
          <a:p>
            <a:pPr marL="0" indent="0">
              <a:buNone/>
            </a:pPr>
            <a:r>
              <a:rPr lang="en-US" sz="4600" dirty="0">
                <a:solidFill>
                  <a:schemeClr val="bg1"/>
                </a:solidFill>
              </a:rPr>
              <a:t>Instruction(s):</a:t>
            </a:r>
            <a:r>
              <a:rPr lang="en-US" sz="4600" dirty="0">
                <a:solidFill>
                  <a:schemeClr val="accent4">
                    <a:lumMod val="40000"/>
                    <a:lumOff val="60000"/>
                  </a:schemeClr>
                </a:solidFill>
              </a:rPr>
              <a:t> Recording Macro</a:t>
            </a:r>
          </a:p>
          <a:p>
            <a:pPr marL="0" indent="0">
              <a:buNone/>
            </a:pPr>
            <a:r>
              <a:rPr lang="en-US" sz="3200" i="1" dirty="0">
                <a:solidFill>
                  <a:schemeClr val="accent4">
                    <a:lumMod val="40000"/>
                    <a:lumOff val="60000"/>
                  </a:schemeClr>
                </a:solidFill>
              </a:rPr>
              <a:t>3. Record a macro that sets up the worksheet for printing as follows:</a:t>
            </a:r>
          </a:p>
          <a:p>
            <a:pPr marL="0" indent="0">
              <a:buNone/>
            </a:pPr>
            <a:r>
              <a:rPr lang="en-US" sz="3200" i="1" dirty="0">
                <a:solidFill>
                  <a:schemeClr val="accent4">
                    <a:lumMod val="40000"/>
                    <a:lumOff val="60000"/>
                  </a:schemeClr>
                </a:solidFill>
              </a:rPr>
              <a:t>a.	Record a macro named </a:t>
            </a:r>
            <a:r>
              <a:rPr lang="en-US" sz="3200" i="1" dirty="0" err="1">
                <a:solidFill>
                  <a:schemeClr val="accent4">
                    <a:lumMod val="40000"/>
                    <a:lumOff val="60000"/>
                  </a:schemeClr>
                </a:solidFill>
              </a:rPr>
              <a:t>Print_Layout</a:t>
            </a:r>
            <a:r>
              <a:rPr lang="en-US" sz="3200" i="1" dirty="0">
                <a:solidFill>
                  <a:schemeClr val="accent4">
                    <a:lumMod val="40000"/>
                    <a:lumOff val="60000"/>
                  </a:schemeClr>
                </a:solidFill>
              </a:rPr>
              <a:t> stored in the current workbook.</a:t>
            </a:r>
          </a:p>
          <a:p>
            <a:pPr marL="0" indent="0">
              <a:buNone/>
            </a:pPr>
            <a:r>
              <a:rPr lang="en-US" sz="3200" i="1" dirty="0">
                <a:solidFill>
                  <a:schemeClr val="accent4">
                    <a:lumMod val="40000"/>
                    <a:lumOff val="60000"/>
                  </a:schemeClr>
                </a:solidFill>
              </a:rPr>
              <a:t>b.	With the macro recording, click the File tab on the ribbon, and then click Print.</a:t>
            </a:r>
          </a:p>
          <a:p>
            <a:pPr marL="0" indent="0">
              <a:buNone/>
            </a:pPr>
            <a:r>
              <a:rPr lang="en-US" sz="3200" i="1" dirty="0">
                <a:solidFill>
                  <a:schemeClr val="accent4">
                    <a:lumMod val="40000"/>
                    <a:lumOff val="60000"/>
                  </a:schemeClr>
                </a:solidFill>
              </a:rPr>
              <a:t>c.	Change the page orientation to Landscape Orientation.</a:t>
            </a:r>
          </a:p>
          <a:p>
            <a:pPr marL="0" indent="0">
              <a:buNone/>
            </a:pPr>
            <a:r>
              <a:rPr lang="en-US" sz="3200" i="1" dirty="0">
                <a:solidFill>
                  <a:schemeClr val="accent4">
                    <a:lumMod val="40000"/>
                    <a:lumOff val="60000"/>
                  </a:schemeClr>
                </a:solidFill>
              </a:rPr>
              <a:t>d.	Change the scaling setting to Fit Sheet on One Page.</a:t>
            </a:r>
          </a:p>
          <a:p>
            <a:pPr marL="0" indent="0">
              <a:buNone/>
            </a:pPr>
            <a:r>
              <a:rPr lang="en-US" sz="3200" i="1" dirty="0">
                <a:solidFill>
                  <a:schemeClr val="accent4">
                    <a:lumMod val="40000"/>
                    <a:lumOff val="60000"/>
                  </a:schemeClr>
                </a:solidFill>
              </a:rPr>
              <a:t>e.	Return to the Volunteer Overview worksheet.</a:t>
            </a:r>
          </a:p>
          <a:p>
            <a:pPr marL="0" indent="0">
              <a:buNone/>
            </a:pPr>
            <a:r>
              <a:rPr lang="en-US" sz="3200" i="1" dirty="0">
                <a:solidFill>
                  <a:schemeClr val="accent4">
                    <a:lumMod val="40000"/>
                    <a:lumOff val="60000"/>
                  </a:schemeClr>
                </a:solidFill>
              </a:rPr>
              <a:t>f.	Stop recording the macro.</a:t>
            </a: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22611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62500" lnSpcReduction="20000"/>
          </a:bodyPr>
          <a:lstStyle/>
          <a:p>
            <a:pPr marL="0" indent="0">
              <a:buNone/>
            </a:pPr>
            <a:r>
              <a:rPr lang="en-US" sz="5100" dirty="0">
                <a:solidFill>
                  <a:schemeClr val="bg1"/>
                </a:solidFill>
              </a:rPr>
              <a:t>Instruction(s): </a:t>
            </a:r>
            <a:r>
              <a:rPr lang="en-US" sz="5100" dirty="0">
                <a:solidFill>
                  <a:schemeClr val="accent4">
                    <a:lumMod val="40000"/>
                    <a:lumOff val="60000"/>
                  </a:schemeClr>
                </a:solidFill>
              </a:rPr>
              <a:t>Data Validation</a:t>
            </a:r>
          </a:p>
          <a:p>
            <a:pPr marL="0" indent="0">
              <a:buNone/>
            </a:pPr>
            <a:r>
              <a:rPr lang="en-US" sz="3200" i="1" dirty="0">
                <a:solidFill>
                  <a:schemeClr val="accent4">
                    <a:lumMod val="40000"/>
                    <a:lumOff val="60000"/>
                  </a:schemeClr>
                </a:solidFill>
              </a:rPr>
              <a:t>4. Go to the Volunteer Records worksheet, where Kiara tracks volunteer assignments. Create a data validation rule as follows:</a:t>
            </a:r>
          </a:p>
          <a:p>
            <a:pPr marL="0" indent="0">
              <a:buNone/>
            </a:pPr>
            <a:r>
              <a:rPr lang="en-US" sz="3200" i="1" dirty="0">
                <a:solidFill>
                  <a:schemeClr val="accent4">
                    <a:lumMod val="40000"/>
                    <a:lumOff val="60000"/>
                  </a:schemeClr>
                </a:solidFill>
              </a:rPr>
              <a:t>a.	In the range C3:C16, create a data validation rule that accepts only date values between 5/28/21 and 5/31/21.</a:t>
            </a:r>
          </a:p>
          <a:p>
            <a:pPr marL="0" indent="0">
              <a:buNone/>
            </a:pPr>
            <a:r>
              <a:rPr lang="en-US" sz="3200" i="1" dirty="0">
                <a:solidFill>
                  <a:schemeClr val="accent4">
                    <a:lumMod val="40000"/>
                    <a:lumOff val="60000"/>
                  </a:schemeClr>
                </a:solidFill>
              </a:rPr>
              <a:t>b.	Create an input message that uses Volunteer Assignment Date as the title and the following text as the input message:</a:t>
            </a:r>
          </a:p>
          <a:p>
            <a:pPr marL="0" indent="0">
              <a:buNone/>
            </a:pPr>
            <a:r>
              <a:rPr lang="en-US" sz="3200" i="1" dirty="0">
                <a:solidFill>
                  <a:schemeClr val="accent4">
                    <a:lumMod val="40000"/>
                    <a:lumOff val="60000"/>
                  </a:schemeClr>
                </a:solidFill>
              </a:rPr>
              <a:t>Enter the date of the volunteer assignment.</a:t>
            </a:r>
          </a:p>
          <a:p>
            <a:pPr marL="0" indent="0">
              <a:buNone/>
            </a:pPr>
            <a:r>
              <a:rPr lang="en-US" sz="3200" i="1" dirty="0">
                <a:solidFill>
                  <a:schemeClr val="accent4">
                    <a:lumMod val="40000"/>
                    <a:lumOff val="60000"/>
                  </a:schemeClr>
                </a:solidFill>
              </a:rPr>
              <a:t>c.	Create a Stop style error alert that uses Invalid Date as the title and the following text as the error message:</a:t>
            </a:r>
          </a:p>
          <a:p>
            <a:pPr marL="0" indent="0">
              <a:buNone/>
            </a:pPr>
            <a:r>
              <a:rPr lang="en-US" sz="3200" i="1" dirty="0">
                <a:solidFill>
                  <a:schemeClr val="accent4">
                    <a:lumMod val="40000"/>
                    <a:lumOff val="60000"/>
                  </a:schemeClr>
                </a:solidFill>
              </a:rPr>
              <a:t>Enter a date between May 28 and May 31.</a:t>
            </a:r>
          </a:p>
          <a:p>
            <a:pPr marL="0" indent="0">
              <a:buNone/>
            </a:pP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099175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75</TotalTime>
  <Words>780</Words>
  <Application>Microsoft Office PowerPoint</Application>
  <PresentationFormat>Widescreen</PresentationFormat>
  <Paragraphs>70</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COMP1631 Advanced Spreadsheets – Winter 2024 – Section 06</dc:title>
  <dc:creator>Mukto Akash</dc:creator>
  <cp:lastModifiedBy>Mukto Akash</cp:lastModifiedBy>
  <cp:revision>9</cp:revision>
  <dcterms:created xsi:type="dcterms:W3CDTF">2024-01-07T03:26:38Z</dcterms:created>
  <dcterms:modified xsi:type="dcterms:W3CDTF">2024-04-09T03:58:11Z</dcterms:modified>
</cp:coreProperties>
</file>

<file path=docProps/thumbnail.jpeg>
</file>